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Franklin Gothic"/>
      <p:bold r:id="rId16"/>
    </p:embeddedFont>
    <p:embeddedFont>
      <p:font typeface="Bebas Neue"/>
      <p:regular r:id="rId17"/>
    </p:embeddedFont>
    <p:embeddedFont>
      <p:font typeface="Roboto Condensed"/>
      <p:regular r:id="rId18"/>
      <p:bold r:id="rId19"/>
      <p:italic r:id="rId20"/>
      <p:boldItalic r:id="rId21"/>
    </p:embeddedFont>
    <p:embeddedFont>
      <p:font typeface="Roboto Mon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6" roundtripDataSignature="AMtx7mgtDzBUZAR19EYnFAIov5qftmc8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Condensed-italic.fntdata"/><Relationship Id="rId22" Type="http://schemas.openxmlformats.org/officeDocument/2006/relationships/font" Target="fonts/RobotoMono-regular.fntdata"/><Relationship Id="rId21" Type="http://schemas.openxmlformats.org/officeDocument/2006/relationships/font" Target="fonts/RobotoCondensed-boldItalic.fntdata"/><Relationship Id="rId24" Type="http://schemas.openxmlformats.org/officeDocument/2006/relationships/font" Target="fonts/RobotoMono-italic.fntdata"/><Relationship Id="rId23" Type="http://schemas.openxmlformats.org/officeDocument/2006/relationships/font" Target="fonts/RobotoMon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Roboto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BebasNeue-regular.fntdata"/><Relationship Id="rId16" Type="http://schemas.openxmlformats.org/officeDocument/2006/relationships/font" Target="fonts/FranklinGothic-bold.fntdata"/><Relationship Id="rId19" Type="http://schemas.openxmlformats.org/officeDocument/2006/relationships/font" Target="fonts/RobotoCondensed-bold.fntdata"/><Relationship Id="rId18" Type="http://schemas.openxmlformats.org/officeDocument/2006/relationships/font" Target="fonts/RobotoCondensed-regular.fntdata"/></Relationships>
</file>

<file path=ppt/media/image1.png>
</file>

<file path=ppt/media/image3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1" name="Google Shape;111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1" name="Google Shape;7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6" name="Google Shape;7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94a0ac1d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1" name="Google Shape;81;g394a0ac1dfd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94a0ac1df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6" name="Google Shape;86;g394a0ac1dfd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94a0ac1df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1" name="Google Shape;91;g394a0ac1dfd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94a0ac1df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6" name="Google Shape;96;g394a0ac1dfd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94a0ac1df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g394a0ac1dfd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94a0ac1df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6" name="Google Shape;106;g394a0ac1dfd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/>
          <p:nvPr/>
        </p:nvSpPr>
        <p:spPr>
          <a:xfrm flipH="1">
            <a:off x="0" y="0"/>
            <a:ext cx="4629587" cy="5143500"/>
          </a:xfrm>
          <a:custGeom>
            <a:rect b="b" l="l" r="r" t="t"/>
            <a:pathLst>
              <a:path extrusionOk="0" h="6858000" w="6172782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1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" y="8969"/>
            <a:ext cx="4518116" cy="5126355"/>
          </a:xfrm>
          <a:custGeom>
            <a:rect b="b" l="l" r="r" t="t"/>
            <a:pathLst>
              <a:path extrusionOk="0" h="6858000" w="6024154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Google Shape;1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90123" y="159202"/>
            <a:ext cx="2811198" cy="439666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0"/>
          <p:cNvSpPr txBox="1"/>
          <p:nvPr>
            <p:ph idx="1" type="subTitle"/>
          </p:nvPr>
        </p:nvSpPr>
        <p:spPr>
          <a:xfrm>
            <a:off x="5284700" y="4215656"/>
            <a:ext cx="3603900" cy="655500"/>
          </a:xfrm>
          <a:prstGeom prst="rect">
            <a:avLst/>
          </a:prstGeom>
          <a:solidFill>
            <a:srgbClr val="DE3075"/>
          </a:solidFill>
          <a:ln>
            <a:noFill/>
          </a:ln>
        </p:spPr>
        <p:txBody>
          <a:bodyPr anchorCtr="0" anchor="t" bIns="0" lIns="91425" spcFirstLastPara="1" rIns="182875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b="1" sz="4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4800">
                <a:solidFill>
                  <a:srgbClr val="FFFFFF"/>
                </a:solidFill>
              </a:defRPr>
            </a:lvl2pPr>
            <a:lvl3pPr lvl="2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4800">
                <a:solidFill>
                  <a:srgbClr val="FFFFFF"/>
                </a:solidFill>
              </a:defRPr>
            </a:lvl3pPr>
            <a:lvl4pPr lvl="3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4800">
                <a:solidFill>
                  <a:srgbClr val="FFFFFF"/>
                </a:solidFill>
              </a:defRPr>
            </a:lvl4pPr>
            <a:lvl5pPr lvl="4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b="1" sz="4800">
                <a:solidFill>
                  <a:srgbClr val="FFFFFF"/>
                </a:solidFill>
              </a:defRPr>
            </a:lvl5pPr>
            <a:lvl6pPr lvl="5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b="1" sz="4800">
                <a:solidFill>
                  <a:srgbClr val="FFFFFF"/>
                </a:solidFill>
              </a:defRPr>
            </a:lvl6pPr>
            <a:lvl7pPr lvl="6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b="1" sz="4800">
                <a:solidFill>
                  <a:srgbClr val="FFFFFF"/>
                </a:solidFill>
              </a:defRPr>
            </a:lvl7pPr>
            <a:lvl8pPr lvl="7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b="1" sz="4800">
                <a:solidFill>
                  <a:srgbClr val="FFFFFF"/>
                </a:solidFill>
              </a:defRPr>
            </a:lvl8pPr>
            <a:lvl9pPr lvl="8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  <a:defRPr b="1"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20"/>
          <p:cNvSpPr txBox="1"/>
          <p:nvPr>
            <p:ph type="title"/>
          </p:nvPr>
        </p:nvSpPr>
        <p:spPr>
          <a:xfrm>
            <a:off x="3993775" y="1865775"/>
            <a:ext cx="4894800" cy="216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6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1">
  <p:cSld name="TITLE_4_1_1">
    <p:bg>
      <p:bgPr>
        <a:solidFill>
          <a:schemeClr val="dk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77307" y="139723"/>
            <a:ext cx="2859113" cy="45097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21"/>
          <p:cNvGrpSpPr/>
          <p:nvPr/>
        </p:nvGrpSpPr>
        <p:grpSpPr>
          <a:xfrm>
            <a:off x="0" y="-93"/>
            <a:ext cx="4853665" cy="4305415"/>
            <a:chOff x="0" y="-126"/>
            <a:chExt cx="4554438" cy="5386482"/>
          </a:xfrm>
        </p:grpSpPr>
        <p:sp>
          <p:nvSpPr>
            <p:cNvPr id="18" name="Google Shape;18;p21"/>
            <p:cNvSpPr/>
            <p:nvPr/>
          </p:nvSpPr>
          <p:spPr>
            <a:xfrm flipH="1" rot="10800000">
              <a:off x="0" y="-126"/>
              <a:ext cx="4554438" cy="5386482"/>
            </a:xfrm>
            <a:custGeom>
              <a:rect b="b" l="l" r="r" t="t"/>
              <a:pathLst>
                <a:path extrusionOk="0" h="6374535" w="5389868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descr="Una caricatura de una ciudad&#10;&#10;Descripción generada automáticamente" id="19" name="Google Shape;19;p21"/>
            <p:cNvPicPr preferRelativeResize="0"/>
            <p:nvPr/>
          </p:nvPicPr>
          <p:blipFill rotWithShape="1">
            <a:blip r:embed="rId3">
              <a:alphaModFix/>
            </a:blip>
            <a:srcRect b="0" l="9870" r="6482" t="0"/>
            <a:stretch/>
          </p:blipFill>
          <p:spPr>
            <a:xfrm>
              <a:off x="1" y="-1"/>
              <a:ext cx="4423169" cy="5247982"/>
            </a:xfrm>
            <a:custGeom>
              <a:rect b="b" l="l" r="r" t="t"/>
              <a:pathLst>
                <a:path extrusionOk="0" h="6210629" w="5234519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0" name="Google Shape;20;p21"/>
          <p:cNvSpPr txBox="1"/>
          <p:nvPr>
            <p:ph type="title"/>
          </p:nvPr>
        </p:nvSpPr>
        <p:spPr>
          <a:xfrm>
            <a:off x="3004575" y="2607113"/>
            <a:ext cx="5995800" cy="1202400"/>
          </a:xfrm>
          <a:prstGeom prst="rect">
            <a:avLst/>
          </a:prstGeom>
          <a:solidFill>
            <a:srgbClr val="DE3075">
              <a:alpha val="62352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>
                <a:latin typeface="Calibri"/>
                <a:ea typeface="Calibri"/>
                <a:cs typeface="Calibri"/>
                <a:sym typeface="Calibri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1">
  <p:cSld name="Título y objetos 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" name="Google Shape;23;p22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fmla="val 45310" name="adj"/>
            </a:avLst>
          </a:prstGeom>
          <a:solidFill>
            <a:srgbClr val="81899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2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2"/>
          <p:cNvSpPr txBox="1"/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26" name="Google Shape;2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292060"/>
            <a:ext cx="2060025" cy="34471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2"/>
          <p:cNvSpPr txBox="1"/>
          <p:nvPr>
            <p:ph idx="1" type="body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28" name="Google Shape;28;p22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419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 3">
  <p:cSld name="OBJECT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3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fmla="val 45310" name="adj"/>
            </a:avLst>
          </a:prstGeom>
          <a:solidFill>
            <a:srgbClr val="7027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3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rgbClr val="FFFFFF"/>
              </a:gs>
              <a:gs pos="65000">
                <a:schemeClr val="accen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" name="Google Shape;3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292060"/>
            <a:ext cx="2060025" cy="344718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23"/>
          <p:cNvSpPr txBox="1"/>
          <p:nvPr>
            <p:ph idx="1" type="body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i="0" sz="2400" u="none" cap="none" strike="noStrike">
                <a:solidFill>
                  <a:srgbClr val="81899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34" name="Google Shape;34;p23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fmla="val 4531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5" name="Google Shape;35;p23"/>
          <p:cNvSpPr txBox="1"/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23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419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solidFill>
          <a:schemeClr val="dk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4"/>
          <p:cNvSpPr txBox="1"/>
          <p:nvPr>
            <p:ph idx="1" type="body"/>
          </p:nvPr>
        </p:nvSpPr>
        <p:spPr>
          <a:xfrm>
            <a:off x="560387" y="1976192"/>
            <a:ext cx="8023200" cy="170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4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pic>
        <p:nvPicPr>
          <p:cNvPr id="39" name="Google Shape;39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179349" y="294563"/>
            <a:ext cx="2759037" cy="344719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4"/>
          <p:cNvSpPr txBox="1"/>
          <p:nvPr>
            <p:ph idx="2" type="body"/>
          </p:nvPr>
        </p:nvSpPr>
        <p:spPr>
          <a:xfrm>
            <a:off x="560387" y="1224215"/>
            <a:ext cx="8023200" cy="49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sp>
        <p:nvSpPr>
          <p:cNvPr id="41" name="Google Shape;41;p24"/>
          <p:cNvSpPr/>
          <p:nvPr/>
        </p:nvSpPr>
        <p:spPr>
          <a:xfrm>
            <a:off x="770850" y="159544"/>
            <a:ext cx="903600" cy="6099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4"/>
          <p:cNvSpPr/>
          <p:nvPr/>
        </p:nvSpPr>
        <p:spPr>
          <a:xfrm>
            <a:off x="146422" y="159544"/>
            <a:ext cx="903600" cy="609900"/>
          </a:xfrm>
          <a:prstGeom prst="parallelogram">
            <a:avLst>
              <a:gd fmla="val 45310" name="adj"/>
            </a:avLst>
          </a:prstGeom>
          <a:gradFill>
            <a:gsLst>
              <a:gs pos="0">
                <a:schemeClr val="dk2"/>
              </a:gs>
              <a:gs pos="65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4"/>
          <p:cNvSpPr/>
          <p:nvPr/>
        </p:nvSpPr>
        <p:spPr>
          <a:xfrm>
            <a:off x="1372975" y="159544"/>
            <a:ext cx="4806300" cy="609900"/>
          </a:xfrm>
          <a:prstGeom prst="parallelogram">
            <a:avLst>
              <a:gd fmla="val 453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44" name="Google Shape;44;p24"/>
          <p:cNvSpPr txBox="1"/>
          <p:nvPr>
            <p:ph type="title"/>
          </p:nvPr>
        </p:nvSpPr>
        <p:spPr>
          <a:xfrm>
            <a:off x="1763699" y="159544"/>
            <a:ext cx="4288200" cy="6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5"/>
          <p:cNvSpPr txBox="1"/>
          <p:nvPr/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419" sz="1200" u="none" cap="none" strike="noStrik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rPr>
              <a:t>‹#›</a:t>
            </a:fld>
            <a:endParaRPr b="0" i="0" sz="1200" u="none" cap="none" strike="noStrike">
              <a:solidFill>
                <a:srgbClr val="6C7A8A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ólo el título">
  <p:cSld name="1_Sólo el título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48" name="Google Shape;48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4715262"/>
            <a:ext cx="1265593" cy="28302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6"/>
          <p:cNvSpPr/>
          <p:nvPr/>
        </p:nvSpPr>
        <p:spPr>
          <a:xfrm>
            <a:off x="586828" y="289034"/>
            <a:ext cx="8084100" cy="525600"/>
          </a:xfrm>
          <a:prstGeom prst="rect">
            <a:avLst/>
          </a:prstGeom>
          <a:solidFill>
            <a:srgbClr val="4A2167"/>
          </a:solidFill>
          <a:ln>
            <a:noFill/>
          </a:ln>
          <a:effectLst>
            <a:outerShdw blurRad="40000" rotWithShape="0" dir="5400000" dist="23000">
              <a:srgbClr val="000000">
                <a:alpha val="33333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6"/>
          <p:cNvSpPr/>
          <p:nvPr/>
        </p:nvSpPr>
        <p:spPr>
          <a:xfrm>
            <a:off x="4117848" y="223348"/>
            <a:ext cx="1156200" cy="124800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6"/>
          <p:cNvSpPr/>
          <p:nvPr/>
        </p:nvSpPr>
        <p:spPr>
          <a:xfrm>
            <a:off x="5264579" y="223348"/>
            <a:ext cx="1156200" cy="124800"/>
          </a:xfrm>
          <a:prstGeom prst="rect">
            <a:avLst/>
          </a:prstGeom>
          <a:solidFill>
            <a:srgbClr val="5A357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6"/>
          <p:cNvSpPr/>
          <p:nvPr/>
        </p:nvSpPr>
        <p:spPr>
          <a:xfrm>
            <a:off x="6411310" y="223348"/>
            <a:ext cx="1156200" cy="124800"/>
          </a:xfrm>
          <a:prstGeom prst="rect">
            <a:avLst/>
          </a:prstGeom>
          <a:solidFill>
            <a:srgbClr val="6D4E8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6"/>
          <p:cNvSpPr/>
          <p:nvPr/>
        </p:nvSpPr>
        <p:spPr>
          <a:xfrm>
            <a:off x="7514896" y="223348"/>
            <a:ext cx="1156200" cy="124800"/>
          </a:xfrm>
          <a:prstGeom prst="rect">
            <a:avLst/>
          </a:prstGeom>
          <a:solidFill>
            <a:srgbClr val="7D669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.jpg" id="54" name="Google Shape;5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4668972"/>
            <a:ext cx="1494482" cy="33470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2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»"/>
              <a:defRPr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 1">
  <p:cSld name="TITLE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8" name="Google Shape;58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2" name="Google Shape;6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»"/>
              <a:defRPr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/>
            </a:lvl5pPr>
            <a:lvl6pPr indent="-3048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•"/>
              <a:defRPr/>
            </a:lvl6pPr>
            <a:lvl7pPr indent="-2921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00"/>
              <a:buChar char="•"/>
              <a:defRPr/>
            </a:lvl8pPr>
            <a:lvl9pPr indent="-2667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Char char="•"/>
              <a:defRPr/>
            </a:lvl9pPr>
          </a:lstStyle>
          <a:p/>
        </p:txBody>
      </p:sp>
      <p:sp>
        <p:nvSpPr>
          <p:cNvPr id="63" name="Google Shape;6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idx="1" type="body"/>
          </p:nvPr>
        </p:nvSpPr>
        <p:spPr>
          <a:xfrm>
            <a:off x="294150" y="913950"/>
            <a:ext cx="8555700" cy="3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0000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b="0" i="0" sz="24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b="0" i="0" sz="2000" u="none" cap="none" strike="noStrik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b="0" i="0" sz="1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b="0" i="0" sz="1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b="0" i="0" sz="14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b="0" i="0" sz="12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indent="-2921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b="0" i="0" sz="10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indent="-2794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b="0" i="0" sz="8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indent="-2667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b="0" i="0" sz="600" u="none" cap="none" strike="noStrik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2" type="sldNum"/>
          </p:nvPr>
        </p:nvSpPr>
        <p:spPr>
          <a:xfrm>
            <a:off x="69151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6C7A8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  <p:sp>
        <p:nvSpPr>
          <p:cNvPr id="8" name="Google Shape;8;p19"/>
          <p:cNvSpPr txBox="1"/>
          <p:nvPr>
            <p:ph type="title"/>
          </p:nvPr>
        </p:nvSpPr>
        <p:spPr>
          <a:xfrm>
            <a:off x="1763700" y="159544"/>
            <a:ext cx="6751800" cy="6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b="0" i="0" sz="30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"/>
          <p:cNvSpPr txBox="1"/>
          <p:nvPr>
            <p:ph type="title"/>
          </p:nvPr>
        </p:nvSpPr>
        <p:spPr>
          <a:xfrm>
            <a:off x="4249200" y="1169600"/>
            <a:ext cx="4803900" cy="38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4000"/>
              <a:t>Proyecto APT Imperium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br>
              <a:rPr lang="es-419" sz="4000"/>
            </a:br>
            <a:br>
              <a:rPr lang="es-419" sz="2000"/>
            </a:br>
            <a:r>
              <a:rPr b="1" lang="es-419" sz="2000"/>
              <a:t>Docente:</a:t>
            </a:r>
            <a:endParaRPr b="1" sz="20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2000"/>
              <a:t>Carlos Correa</a:t>
            </a:r>
            <a:br>
              <a:rPr lang="es-419" sz="2000"/>
            </a:br>
            <a:br>
              <a:rPr lang="es-419" sz="2000"/>
            </a:br>
            <a:r>
              <a:rPr b="1" lang="es-419" sz="2000"/>
              <a:t>Integrantes:</a:t>
            </a:r>
            <a:endParaRPr b="1" sz="20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2000"/>
              <a:t>Francisco Montecinos</a:t>
            </a:r>
            <a:endParaRPr sz="2000"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2000"/>
              <a:t>Wladimir Moya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140325" y="3151650"/>
            <a:ext cx="4853400" cy="824400"/>
          </a:xfrm>
          <a:prstGeom prst="rect">
            <a:avLst/>
          </a:prstGeom>
          <a:solidFill>
            <a:srgbClr val="DE3075">
              <a:alpha val="62745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5300"/>
              <a:t>Muchas Gracias!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"/>
          <p:cNvSpPr txBox="1"/>
          <p:nvPr>
            <p:ph type="title"/>
          </p:nvPr>
        </p:nvSpPr>
        <p:spPr>
          <a:xfrm>
            <a:off x="4572000" y="3151650"/>
            <a:ext cx="4421700" cy="873300"/>
          </a:xfrm>
          <a:prstGeom prst="rect">
            <a:avLst/>
          </a:prstGeom>
          <a:solidFill>
            <a:srgbClr val="DE3075">
              <a:alpha val="62745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5300"/>
              <a:t>Contexto</a:t>
            </a:r>
            <a:endParaRPr sz="53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"/>
          <p:cNvSpPr txBox="1"/>
          <p:nvPr>
            <p:ph idx="1" type="body"/>
          </p:nvPr>
        </p:nvSpPr>
        <p:spPr>
          <a:xfrm>
            <a:off x="294150" y="948954"/>
            <a:ext cx="8555700" cy="3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Nuestro cliente, Imperium, nos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contactó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para que le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ayudaramos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en el desarrollo de una aplicación que les ayude en el monitoreo de su local, donde dicha aplicación pueda acceder a las cámaras de seguridad del local y tener una visualización en tiempo real de las mismas,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así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como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también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guardar registros de eventos.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94a0ac1dfd_0_0"/>
          <p:cNvSpPr txBox="1"/>
          <p:nvPr>
            <p:ph type="title"/>
          </p:nvPr>
        </p:nvSpPr>
        <p:spPr>
          <a:xfrm>
            <a:off x="4572000" y="3151650"/>
            <a:ext cx="4421700" cy="864600"/>
          </a:xfrm>
          <a:prstGeom prst="rect">
            <a:avLst/>
          </a:prstGeom>
          <a:solidFill>
            <a:srgbClr val="DE3075">
              <a:alpha val="6275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5300"/>
              <a:t>Aplicación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94a0ac1dfd_0_4"/>
          <p:cNvSpPr txBox="1"/>
          <p:nvPr>
            <p:ph idx="1" type="body"/>
          </p:nvPr>
        </p:nvSpPr>
        <p:spPr>
          <a:xfrm>
            <a:off x="294150" y="948954"/>
            <a:ext cx="8555700" cy="3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 los temas que tenemos tomados de la app podemos asegurar algunas de las siguientes cosas.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Registro.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Login.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Home.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Zona de capturas y cámaras (en home)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QR 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Visual de cámara (actualmente con fallas de parte de la cámara)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94a0ac1dfd_0_8"/>
          <p:cNvSpPr txBox="1"/>
          <p:nvPr>
            <p:ph type="title"/>
          </p:nvPr>
        </p:nvSpPr>
        <p:spPr>
          <a:xfrm>
            <a:off x="4572000" y="3151650"/>
            <a:ext cx="4421700" cy="1630800"/>
          </a:xfrm>
          <a:prstGeom prst="rect">
            <a:avLst/>
          </a:prstGeom>
          <a:solidFill>
            <a:srgbClr val="DE3075">
              <a:alpha val="6275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4700"/>
              <a:t>Condiciones según el cliente</a:t>
            </a:r>
            <a:r>
              <a:rPr lang="es-419" sz="5300"/>
              <a:t> </a:t>
            </a:r>
            <a:endParaRPr sz="53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94a0ac1dfd_0_12"/>
          <p:cNvSpPr txBox="1"/>
          <p:nvPr>
            <p:ph idx="1" type="body"/>
          </p:nvPr>
        </p:nvSpPr>
        <p:spPr>
          <a:xfrm>
            <a:off x="294150" y="948954"/>
            <a:ext cx="8555700" cy="3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Según la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información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del cliente, en cuanto a la app, estamos cumpliendo de forma acorde a los diseños y lo que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él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está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pidiendo,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aún falta por especificar de mejor manera que es lo que más le acomoda, ya sea que el sistema sea una app (se puede hacer por ionic) o una página web que puede ser más accesible pero más riesgosa, fuera de eso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estamos cumpliendo de una buena manera todo lo que el cliente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está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pidiendo, junto a eso tenemos una cosa en contra que al final no le importa mucho al cliente que son los temas de los tiempos.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ersonalización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laboración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Tiempo de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elaboración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Efectividad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94a0ac1dfd_0_16"/>
          <p:cNvSpPr txBox="1"/>
          <p:nvPr>
            <p:ph type="title"/>
          </p:nvPr>
        </p:nvSpPr>
        <p:spPr>
          <a:xfrm>
            <a:off x="4572000" y="3151650"/>
            <a:ext cx="4421700" cy="1630800"/>
          </a:xfrm>
          <a:prstGeom prst="rect">
            <a:avLst/>
          </a:prstGeom>
          <a:solidFill>
            <a:srgbClr val="DE3075">
              <a:alpha val="6275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-419" sz="5300"/>
              <a:t>Pasos a seguir para la eva 3</a:t>
            </a:r>
            <a:endParaRPr sz="53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94a0ac1dfd_0_20"/>
          <p:cNvSpPr txBox="1"/>
          <p:nvPr>
            <p:ph idx="1" type="body"/>
          </p:nvPr>
        </p:nvSpPr>
        <p:spPr>
          <a:xfrm>
            <a:off x="294150" y="948954"/>
            <a:ext cx="8555700" cy="38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Las cosas que se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podrían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hacer en la eva n3 es que aparte de completar al 100% la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aplicación,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se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integrarán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algunas mejoras: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Diseño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Código 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Seguridad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Medidas de 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detección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Personalización</a:t>
            </a: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en zona de cámara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lang="es-419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Entre otros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